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0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2" r:id="rId3"/>
    <p:sldId id="259" r:id="rId4"/>
    <p:sldId id="271" r:id="rId5"/>
    <p:sldId id="261" r:id="rId6"/>
    <p:sldId id="260" r:id="rId7"/>
    <p:sldId id="268" r:id="rId8"/>
    <p:sldId id="270" r:id="rId9"/>
    <p:sldId id="266" r:id="rId10"/>
    <p:sldId id="263" r:id="rId11"/>
    <p:sldId id="258" r:id="rId12"/>
    <p:sldId id="264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ED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5" autoAdjust="0"/>
    <p:restoredTop sz="94799" autoAdjust="0"/>
  </p:normalViewPr>
  <p:slideViewPr>
    <p:cSldViewPr snapToGrid="0">
      <p:cViewPr varScale="1">
        <p:scale>
          <a:sx n="75" d="100"/>
          <a:sy n="75" d="100"/>
        </p:scale>
        <p:origin x="31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19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72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Guest Satisfaction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Atlantic</c:v>
                </c:pt>
              </c:strCache>
            </c:strRef>
          </c:tx>
          <c:spPr>
            <a:blipFill>
              <a:blip xmlns:r="http://schemas.openxmlformats.org/officeDocument/2006/relationships" r:embed="rId3">
                <a:duotone>
                  <a:schemeClr val="accent6">
                    <a:shade val="74000"/>
                    <a:satMod val="130000"/>
                    <a:lumMod val="90000"/>
                  </a:schemeClr>
                  <a:schemeClr val="accent6">
                    <a:tint val="94000"/>
                    <a:satMod val="120000"/>
                    <a:lumMod val="104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25400" dist="12700" dir="13500000">
                <a:srgbClr val="000000">
                  <a:alpha val="45000"/>
                </a:srgbClr>
              </a:innerShdw>
            </a:effectLst>
          </c:spPr>
          <c:invertIfNegative val="0"/>
          <c:cat>
            <c:strRef>
              <c:f>Sheet1!$B$1:$D$1</c:f>
              <c:strCache>
                <c:ptCount val="3"/>
                <c:pt idx="0">
                  <c:v>Suite</c:v>
                </c:pt>
                <c:pt idx="1">
                  <c:v>Food</c:v>
                </c:pt>
                <c:pt idx="2">
                  <c:v>Overall</c:v>
                </c:pt>
              </c:strCache>
            </c:strRef>
          </c:cat>
          <c:val>
            <c:numRef>
              <c:f>Sheet1!$B$2:$D$2</c:f>
              <c:numCache>
                <c:formatCode>0%</c:formatCode>
                <c:ptCount val="3"/>
                <c:pt idx="0">
                  <c:v>0.79</c:v>
                </c:pt>
                <c:pt idx="1">
                  <c:v>0.42</c:v>
                </c:pt>
                <c:pt idx="2">
                  <c:v>0.64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Prairie</c:v>
                </c:pt>
              </c:strCache>
            </c:strRef>
          </c:tx>
          <c:spPr>
            <a:blipFill>
              <a:blip xmlns:r="http://schemas.openxmlformats.org/officeDocument/2006/relationships" r:embed="rId3">
                <a:duotone>
                  <a:schemeClr val="accent5">
                    <a:shade val="74000"/>
                    <a:satMod val="130000"/>
                    <a:lumMod val="90000"/>
                  </a:schemeClr>
                  <a:schemeClr val="accent5">
                    <a:tint val="94000"/>
                    <a:satMod val="120000"/>
                    <a:lumMod val="104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25400" dist="12700" dir="13500000">
                <a:srgbClr val="000000">
                  <a:alpha val="45000"/>
                </a:srgbClr>
              </a:innerShdw>
            </a:effectLst>
          </c:spPr>
          <c:invertIfNegative val="0"/>
          <c:cat>
            <c:strRef>
              <c:f>Sheet1!$B$1:$D$1</c:f>
              <c:strCache>
                <c:ptCount val="3"/>
                <c:pt idx="0">
                  <c:v>Suite</c:v>
                </c:pt>
                <c:pt idx="1">
                  <c:v>Food</c:v>
                </c:pt>
                <c:pt idx="2">
                  <c:v>Overall</c:v>
                </c:pt>
              </c:strCache>
            </c:strRef>
          </c:cat>
          <c:val>
            <c:numRef>
              <c:f>Sheet1!$B$3:$D$3</c:f>
              <c:numCache>
                <c:formatCode>0%</c:formatCode>
                <c:ptCount val="3"/>
                <c:pt idx="0">
                  <c:v>0.69</c:v>
                </c:pt>
                <c:pt idx="1">
                  <c:v>0.79</c:v>
                </c:pt>
                <c:pt idx="2">
                  <c:v>0.82</c:v>
                </c:pt>
              </c:numCache>
            </c:numRef>
          </c:val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Rockies</c:v>
                </c:pt>
              </c:strCache>
            </c:strRef>
          </c:tx>
          <c:spPr>
            <a:blipFill>
              <a:blip xmlns:r="http://schemas.openxmlformats.org/officeDocument/2006/relationships" r:embed="rId3">
                <a:duotone>
                  <a:schemeClr val="accent4">
                    <a:shade val="74000"/>
                    <a:satMod val="130000"/>
                    <a:lumMod val="90000"/>
                  </a:schemeClr>
                  <a:schemeClr val="accent4">
                    <a:tint val="94000"/>
                    <a:satMod val="120000"/>
                    <a:lumMod val="104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25400" dist="12700" dir="13500000">
                <a:srgbClr val="000000">
                  <a:alpha val="45000"/>
                </a:srgbClr>
              </a:innerShdw>
            </a:effectLst>
          </c:spPr>
          <c:invertIfNegative val="0"/>
          <c:cat>
            <c:strRef>
              <c:f>Sheet1!$B$1:$D$1</c:f>
              <c:strCache>
                <c:ptCount val="3"/>
                <c:pt idx="0">
                  <c:v>Suite</c:v>
                </c:pt>
                <c:pt idx="1">
                  <c:v>Food</c:v>
                </c:pt>
                <c:pt idx="2">
                  <c:v>Overall</c:v>
                </c:pt>
              </c:strCache>
            </c:strRef>
          </c:cat>
          <c:val>
            <c:numRef>
              <c:f>Sheet1!$B$4:$D$4</c:f>
              <c:numCache>
                <c:formatCode>0%</c:formatCode>
                <c:ptCount val="3"/>
                <c:pt idx="0">
                  <c:v>0.83</c:v>
                </c:pt>
                <c:pt idx="1">
                  <c:v>0.63</c:v>
                </c:pt>
                <c:pt idx="2">
                  <c:v>0.65</c:v>
                </c:pt>
              </c:numCache>
            </c:numRef>
          </c:val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Pacific</c:v>
                </c:pt>
              </c:strCache>
            </c:strRef>
          </c:tx>
          <c:spPr>
            <a:blipFill>
              <a:blip xmlns:r="http://schemas.openxmlformats.org/officeDocument/2006/relationships" r:embed="rId3">
                <a:duotone>
                  <a:schemeClr val="accent6">
                    <a:lumMod val="60000"/>
                    <a:shade val="74000"/>
                    <a:satMod val="130000"/>
                    <a:lumMod val="90000"/>
                  </a:schemeClr>
                  <a:schemeClr val="accent6">
                    <a:lumMod val="60000"/>
                    <a:tint val="94000"/>
                    <a:satMod val="120000"/>
                    <a:lumMod val="104000"/>
                  </a:schemeClr>
                </a:duotone>
              </a:blip>
              <a:tile tx="0" ty="0" sx="100000" sy="100000" flip="none" algn="tl"/>
            </a:blipFill>
            <a:ln>
              <a:noFill/>
            </a:ln>
            <a:effectLst>
              <a:innerShdw blurRad="25400" dist="12700" dir="13500000">
                <a:srgbClr val="000000">
                  <a:alpha val="45000"/>
                </a:srgbClr>
              </a:innerShdw>
            </a:effectLst>
          </c:spPr>
          <c:invertIfNegative val="0"/>
          <c:cat>
            <c:strRef>
              <c:f>Sheet1!$B$1:$D$1</c:f>
              <c:strCache>
                <c:ptCount val="3"/>
                <c:pt idx="0">
                  <c:v>Suite</c:v>
                </c:pt>
                <c:pt idx="1">
                  <c:v>Food</c:v>
                </c:pt>
                <c:pt idx="2">
                  <c:v>Overall</c:v>
                </c:pt>
              </c:strCache>
            </c:strRef>
          </c:cat>
          <c:val>
            <c:numRef>
              <c:f>Sheet1!$B$5:$D$5</c:f>
              <c:numCache>
                <c:formatCode>0%</c:formatCode>
                <c:ptCount val="3"/>
                <c:pt idx="0">
                  <c:v>0.56000000000000005</c:v>
                </c:pt>
                <c:pt idx="1">
                  <c:v>0.89</c:v>
                </c:pt>
                <c:pt idx="2">
                  <c:v>0.92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025203984"/>
        <c:axId val="1025204528"/>
      </c:barChart>
      <c:catAx>
        <c:axId val="1025203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5204528"/>
        <c:crosses val="autoZero"/>
        <c:auto val="1"/>
        <c:lblAlgn val="ctr"/>
        <c:lblOffset val="100"/>
        <c:noMultiLvlLbl val="0"/>
      </c:catAx>
      <c:valAx>
        <c:axId val="1025204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25203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>
        <a:lumMod val="75000"/>
      </a:schemeClr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E25932-7873-4871-B55E-713458A9FA9D}" type="doc">
      <dgm:prSet loTypeId="urn:microsoft.com/office/officeart/2005/8/layout/venn1" loCatId="relationship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231006D-02A5-41D2-8D33-F8C0FE98FDD8}">
      <dgm:prSet/>
      <dgm:spPr/>
      <dgm:t>
        <a:bodyPr/>
        <a:lstStyle/>
        <a:p>
          <a:pPr rtl="0"/>
          <a:r>
            <a:rPr lang="en-US" dirty="0" smtClean="0"/>
            <a:t>Adventure</a:t>
          </a:r>
          <a:endParaRPr lang="en-US" dirty="0"/>
        </a:p>
      </dgm:t>
    </dgm:pt>
    <dgm:pt modelId="{9EF93DD0-FD10-41B8-973B-BCC0BB8B1BE4}" type="parTrans" cxnId="{ACEB00C4-1ACE-4E22-A91B-80D34AE66492}">
      <dgm:prSet/>
      <dgm:spPr/>
      <dgm:t>
        <a:bodyPr/>
        <a:lstStyle/>
        <a:p>
          <a:endParaRPr lang="en-US"/>
        </a:p>
      </dgm:t>
    </dgm:pt>
    <dgm:pt modelId="{6F25C5EF-8454-4D29-96E0-3011988BD0CA}" type="sibTrans" cxnId="{ACEB00C4-1ACE-4E22-A91B-80D34AE66492}">
      <dgm:prSet/>
      <dgm:spPr/>
      <dgm:t>
        <a:bodyPr/>
        <a:lstStyle/>
        <a:p>
          <a:endParaRPr lang="en-US"/>
        </a:p>
      </dgm:t>
    </dgm:pt>
    <dgm:pt modelId="{47535669-22B2-4956-B884-4BEA0AB9AEC3}">
      <dgm:prSet/>
      <dgm:spPr/>
      <dgm:t>
        <a:bodyPr/>
        <a:lstStyle/>
        <a:p>
          <a:pPr rtl="0"/>
          <a:r>
            <a:rPr lang="en-US" dirty="0" smtClean="0"/>
            <a:t>Cultural</a:t>
          </a:r>
          <a:endParaRPr lang="en-US" dirty="0"/>
        </a:p>
      </dgm:t>
    </dgm:pt>
    <dgm:pt modelId="{FE76E969-43C8-482C-A3F8-6B7FE75E57AF}" type="parTrans" cxnId="{FD7F3CB9-D02D-4A76-B1B1-CD8FAB528A8C}">
      <dgm:prSet/>
      <dgm:spPr/>
      <dgm:t>
        <a:bodyPr/>
        <a:lstStyle/>
        <a:p>
          <a:endParaRPr lang="en-US"/>
        </a:p>
      </dgm:t>
    </dgm:pt>
    <dgm:pt modelId="{155E553F-0D86-411F-833F-5F703D012303}" type="sibTrans" cxnId="{FD7F3CB9-D02D-4A76-B1B1-CD8FAB528A8C}">
      <dgm:prSet/>
      <dgm:spPr/>
      <dgm:t>
        <a:bodyPr/>
        <a:lstStyle/>
        <a:p>
          <a:endParaRPr lang="en-US"/>
        </a:p>
      </dgm:t>
    </dgm:pt>
    <dgm:pt modelId="{BC46E309-003B-4010-A865-B9DC3868E210}">
      <dgm:prSet/>
      <dgm:spPr/>
      <dgm:t>
        <a:bodyPr/>
        <a:lstStyle/>
        <a:p>
          <a:pPr rtl="0"/>
          <a:r>
            <a:rPr lang="en-US" dirty="0" smtClean="0"/>
            <a:t>Shopping</a:t>
          </a:r>
          <a:endParaRPr lang="en-US" dirty="0"/>
        </a:p>
      </dgm:t>
    </dgm:pt>
    <dgm:pt modelId="{46F28778-F1F3-4CA7-A93E-20B2C6BD5824}" type="parTrans" cxnId="{81BF4E8C-B211-4C17-8538-886C22F48785}">
      <dgm:prSet/>
      <dgm:spPr/>
      <dgm:t>
        <a:bodyPr/>
        <a:lstStyle/>
        <a:p>
          <a:endParaRPr lang="en-US"/>
        </a:p>
      </dgm:t>
    </dgm:pt>
    <dgm:pt modelId="{1E587DEA-A792-40E5-9662-14ED75360CED}" type="sibTrans" cxnId="{81BF4E8C-B211-4C17-8538-886C22F48785}">
      <dgm:prSet/>
      <dgm:spPr/>
      <dgm:t>
        <a:bodyPr/>
        <a:lstStyle/>
        <a:p>
          <a:endParaRPr lang="en-US"/>
        </a:p>
      </dgm:t>
    </dgm:pt>
    <dgm:pt modelId="{7D8432A7-E1F9-4C0E-B111-65C8FA265843}">
      <dgm:prSet/>
      <dgm:spPr/>
      <dgm:t>
        <a:bodyPr/>
        <a:lstStyle/>
        <a:p>
          <a:pPr rtl="0"/>
          <a:r>
            <a:rPr lang="en-US" dirty="0" smtClean="0"/>
            <a:t>Wildlife</a:t>
          </a:r>
          <a:endParaRPr lang="en-US" dirty="0"/>
        </a:p>
      </dgm:t>
    </dgm:pt>
    <dgm:pt modelId="{8DA66D83-7CC9-4EAA-A4FB-C726A077CBAA}" type="parTrans" cxnId="{C6B17D10-243E-480A-813A-0A29301E9BFD}">
      <dgm:prSet/>
      <dgm:spPr/>
      <dgm:t>
        <a:bodyPr/>
        <a:lstStyle/>
        <a:p>
          <a:endParaRPr lang="en-US"/>
        </a:p>
      </dgm:t>
    </dgm:pt>
    <dgm:pt modelId="{0233EDBF-82DD-403A-8F3B-794A40F8797D}" type="sibTrans" cxnId="{C6B17D10-243E-480A-813A-0A29301E9BFD}">
      <dgm:prSet/>
      <dgm:spPr/>
      <dgm:t>
        <a:bodyPr/>
        <a:lstStyle/>
        <a:p>
          <a:endParaRPr lang="en-US"/>
        </a:p>
      </dgm:t>
    </dgm:pt>
    <dgm:pt modelId="{3957221B-C9E6-4007-BE35-4BC854206037}" type="pres">
      <dgm:prSet presAssocID="{D5E25932-7873-4871-B55E-713458A9FA9D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50E9151-E3F9-4A2B-811B-C23BEC102594}" type="pres">
      <dgm:prSet presAssocID="{D231006D-02A5-41D2-8D33-F8C0FE98FDD8}" presName="circ1" presStyleLbl="vennNode1" presStyleIdx="0" presStyleCnt="4"/>
      <dgm:spPr/>
      <dgm:t>
        <a:bodyPr/>
        <a:lstStyle/>
        <a:p>
          <a:endParaRPr lang="en-US"/>
        </a:p>
      </dgm:t>
    </dgm:pt>
    <dgm:pt modelId="{46AC002A-E3A2-460A-9ADB-B270E2BF2A5F}" type="pres">
      <dgm:prSet presAssocID="{D231006D-02A5-41D2-8D33-F8C0FE98FDD8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77E0C2-DFDB-488C-91A7-822D54E38A81}" type="pres">
      <dgm:prSet presAssocID="{47535669-22B2-4956-B884-4BEA0AB9AEC3}" presName="circ2" presStyleLbl="vennNode1" presStyleIdx="1" presStyleCnt="4"/>
      <dgm:spPr/>
      <dgm:t>
        <a:bodyPr/>
        <a:lstStyle/>
        <a:p>
          <a:endParaRPr lang="en-US"/>
        </a:p>
      </dgm:t>
    </dgm:pt>
    <dgm:pt modelId="{FDDB35D7-2F13-45E8-B12D-4038BB86D69E}" type="pres">
      <dgm:prSet presAssocID="{47535669-22B2-4956-B884-4BEA0AB9AEC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F4B193-D5CE-4AC1-91FE-570483900434}" type="pres">
      <dgm:prSet presAssocID="{BC46E309-003B-4010-A865-B9DC3868E210}" presName="circ3" presStyleLbl="vennNode1" presStyleIdx="2" presStyleCnt="4"/>
      <dgm:spPr/>
      <dgm:t>
        <a:bodyPr/>
        <a:lstStyle/>
        <a:p>
          <a:endParaRPr lang="en-US"/>
        </a:p>
      </dgm:t>
    </dgm:pt>
    <dgm:pt modelId="{1A30BDD2-0943-4FA2-9092-4EA7461C5361}" type="pres">
      <dgm:prSet presAssocID="{BC46E309-003B-4010-A865-B9DC3868E210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7A2E9A-66CD-43E3-A02B-EE74A5789B71}" type="pres">
      <dgm:prSet presAssocID="{7D8432A7-E1F9-4C0E-B111-65C8FA265843}" presName="circ4" presStyleLbl="vennNode1" presStyleIdx="3" presStyleCnt="4"/>
      <dgm:spPr/>
      <dgm:t>
        <a:bodyPr/>
        <a:lstStyle/>
        <a:p>
          <a:endParaRPr lang="en-US"/>
        </a:p>
      </dgm:t>
    </dgm:pt>
    <dgm:pt modelId="{A7064D62-60CE-465E-AF49-6C4AA8FF84D3}" type="pres">
      <dgm:prSet presAssocID="{7D8432A7-E1F9-4C0E-B111-65C8FA265843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1C37FD3-5711-4C41-8389-4CF3A7F0CC80}" type="presOf" srcId="{47535669-22B2-4956-B884-4BEA0AB9AEC3}" destId="{0E77E0C2-DFDB-488C-91A7-822D54E38A81}" srcOrd="0" destOrd="0" presId="urn:microsoft.com/office/officeart/2005/8/layout/venn1"/>
    <dgm:cxn modelId="{C6B17D10-243E-480A-813A-0A29301E9BFD}" srcId="{D5E25932-7873-4871-B55E-713458A9FA9D}" destId="{7D8432A7-E1F9-4C0E-B111-65C8FA265843}" srcOrd="3" destOrd="0" parTransId="{8DA66D83-7CC9-4EAA-A4FB-C726A077CBAA}" sibTransId="{0233EDBF-82DD-403A-8F3B-794A40F8797D}"/>
    <dgm:cxn modelId="{FD7F3CB9-D02D-4A76-B1B1-CD8FAB528A8C}" srcId="{D5E25932-7873-4871-B55E-713458A9FA9D}" destId="{47535669-22B2-4956-B884-4BEA0AB9AEC3}" srcOrd="1" destOrd="0" parTransId="{FE76E969-43C8-482C-A3F8-6B7FE75E57AF}" sibTransId="{155E553F-0D86-411F-833F-5F703D012303}"/>
    <dgm:cxn modelId="{F96140C4-2F49-4177-8E4B-28B3DC7D609C}" type="presOf" srcId="{D231006D-02A5-41D2-8D33-F8C0FE98FDD8}" destId="{D50E9151-E3F9-4A2B-811B-C23BEC102594}" srcOrd="0" destOrd="0" presId="urn:microsoft.com/office/officeart/2005/8/layout/venn1"/>
    <dgm:cxn modelId="{32ACDE7E-18F2-4B1B-955C-C2FC101BDFE0}" type="presOf" srcId="{47535669-22B2-4956-B884-4BEA0AB9AEC3}" destId="{FDDB35D7-2F13-45E8-B12D-4038BB86D69E}" srcOrd="1" destOrd="0" presId="urn:microsoft.com/office/officeart/2005/8/layout/venn1"/>
    <dgm:cxn modelId="{81BF4E8C-B211-4C17-8538-886C22F48785}" srcId="{D5E25932-7873-4871-B55E-713458A9FA9D}" destId="{BC46E309-003B-4010-A865-B9DC3868E210}" srcOrd="2" destOrd="0" parTransId="{46F28778-F1F3-4CA7-A93E-20B2C6BD5824}" sibTransId="{1E587DEA-A792-40E5-9662-14ED75360CED}"/>
    <dgm:cxn modelId="{1802913E-6C80-4F2C-BDB9-06829449932D}" type="presOf" srcId="{D231006D-02A5-41D2-8D33-F8C0FE98FDD8}" destId="{46AC002A-E3A2-460A-9ADB-B270E2BF2A5F}" srcOrd="1" destOrd="0" presId="urn:microsoft.com/office/officeart/2005/8/layout/venn1"/>
    <dgm:cxn modelId="{ACEB00C4-1ACE-4E22-A91B-80D34AE66492}" srcId="{D5E25932-7873-4871-B55E-713458A9FA9D}" destId="{D231006D-02A5-41D2-8D33-F8C0FE98FDD8}" srcOrd="0" destOrd="0" parTransId="{9EF93DD0-FD10-41B8-973B-BCC0BB8B1BE4}" sibTransId="{6F25C5EF-8454-4D29-96E0-3011988BD0CA}"/>
    <dgm:cxn modelId="{7B99899B-6800-4909-BDCA-FE1581342A89}" type="presOf" srcId="{7D8432A7-E1F9-4C0E-B111-65C8FA265843}" destId="{A7064D62-60CE-465E-AF49-6C4AA8FF84D3}" srcOrd="1" destOrd="0" presId="urn:microsoft.com/office/officeart/2005/8/layout/venn1"/>
    <dgm:cxn modelId="{E5CDC05C-AEDF-4CD3-B83B-BA00EEBEA9E2}" type="presOf" srcId="{BC46E309-003B-4010-A865-B9DC3868E210}" destId="{1A30BDD2-0943-4FA2-9092-4EA7461C5361}" srcOrd="1" destOrd="0" presId="urn:microsoft.com/office/officeart/2005/8/layout/venn1"/>
    <dgm:cxn modelId="{41004EC4-A3D3-4EB6-9745-88C9BA2B324E}" type="presOf" srcId="{D5E25932-7873-4871-B55E-713458A9FA9D}" destId="{3957221B-C9E6-4007-BE35-4BC854206037}" srcOrd="0" destOrd="0" presId="urn:microsoft.com/office/officeart/2005/8/layout/venn1"/>
    <dgm:cxn modelId="{698451D3-C10B-4CF9-BC27-F83FFBA3486A}" type="presOf" srcId="{7D8432A7-E1F9-4C0E-B111-65C8FA265843}" destId="{D87A2E9A-66CD-43E3-A02B-EE74A5789B71}" srcOrd="0" destOrd="0" presId="urn:microsoft.com/office/officeart/2005/8/layout/venn1"/>
    <dgm:cxn modelId="{798863BD-4087-4DB9-9EBC-FBB7F1D4D216}" type="presOf" srcId="{BC46E309-003B-4010-A865-B9DC3868E210}" destId="{DAF4B193-D5CE-4AC1-91FE-570483900434}" srcOrd="0" destOrd="0" presId="urn:microsoft.com/office/officeart/2005/8/layout/venn1"/>
    <dgm:cxn modelId="{76EF1230-3820-4568-8DEB-5A645112292D}" type="presParOf" srcId="{3957221B-C9E6-4007-BE35-4BC854206037}" destId="{D50E9151-E3F9-4A2B-811B-C23BEC102594}" srcOrd="0" destOrd="0" presId="urn:microsoft.com/office/officeart/2005/8/layout/venn1"/>
    <dgm:cxn modelId="{C57B2E31-BA40-46DE-8C74-5CF3AE4B99C6}" type="presParOf" srcId="{3957221B-C9E6-4007-BE35-4BC854206037}" destId="{46AC002A-E3A2-460A-9ADB-B270E2BF2A5F}" srcOrd="1" destOrd="0" presId="urn:microsoft.com/office/officeart/2005/8/layout/venn1"/>
    <dgm:cxn modelId="{8B9487F3-B0E2-48D1-872A-7D0DD8C56764}" type="presParOf" srcId="{3957221B-C9E6-4007-BE35-4BC854206037}" destId="{0E77E0C2-DFDB-488C-91A7-822D54E38A81}" srcOrd="2" destOrd="0" presId="urn:microsoft.com/office/officeart/2005/8/layout/venn1"/>
    <dgm:cxn modelId="{5936671F-6146-4AF5-92D4-553543B1BDE5}" type="presParOf" srcId="{3957221B-C9E6-4007-BE35-4BC854206037}" destId="{FDDB35D7-2F13-45E8-B12D-4038BB86D69E}" srcOrd="3" destOrd="0" presId="urn:microsoft.com/office/officeart/2005/8/layout/venn1"/>
    <dgm:cxn modelId="{743FF415-06BE-4DC1-8EA4-CB766968C34E}" type="presParOf" srcId="{3957221B-C9E6-4007-BE35-4BC854206037}" destId="{DAF4B193-D5CE-4AC1-91FE-570483900434}" srcOrd="4" destOrd="0" presId="urn:microsoft.com/office/officeart/2005/8/layout/venn1"/>
    <dgm:cxn modelId="{3AF74260-6A8B-41BC-82FB-21FEC52D1497}" type="presParOf" srcId="{3957221B-C9E6-4007-BE35-4BC854206037}" destId="{1A30BDD2-0943-4FA2-9092-4EA7461C5361}" srcOrd="5" destOrd="0" presId="urn:microsoft.com/office/officeart/2005/8/layout/venn1"/>
    <dgm:cxn modelId="{3E0FE23B-63F7-47FA-9C68-EE83207F4154}" type="presParOf" srcId="{3957221B-C9E6-4007-BE35-4BC854206037}" destId="{D87A2E9A-66CD-43E3-A02B-EE74A5789B71}" srcOrd="6" destOrd="0" presId="urn:microsoft.com/office/officeart/2005/8/layout/venn1"/>
    <dgm:cxn modelId="{ED8D67ED-BF8F-48E1-A63C-C343EF503389}" type="presParOf" srcId="{3957221B-C9E6-4007-BE35-4BC854206037}" destId="{A7064D62-60CE-465E-AF49-6C4AA8FF84D3}" srcOrd="7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5B1AB8-4C6A-46C1-85B5-9CA0441E3DDC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6A0875-8623-43ED-ACF5-166575120D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256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png>
</file>

<file path=ppt/media/image12.jp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ADCD35-E36F-4638-9591-490D388AC7E3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6FF9D1-8F2F-4701-B470-D1B9D4937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662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6FF9D1-8F2F-4701-B470-D1B9D4937A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902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6FF9D1-8F2F-4701-B470-D1B9D4937A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05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6FF9D1-8F2F-4701-B470-D1B9D4937A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415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6FF9D1-8F2F-4701-B470-D1B9D4937A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2904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</a:t>
            </a:r>
            <a:r>
              <a:rPr lang="en-US" baseline="0" dirty="0" smtClean="0"/>
              <a:t> out the rise in satisfaction on the food on the Pacific route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6FF9D1-8F2F-4701-B470-D1B9D4937A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02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8" y="0"/>
            <a:ext cx="12234346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22511"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22511"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3100" y="1871132"/>
            <a:ext cx="6817444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3100" y="3657597"/>
            <a:ext cx="6817444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5312" y="5037663"/>
            <a:ext cx="897701" cy="279400"/>
          </a:xfrm>
        </p:spPr>
        <p:txBody>
          <a:bodyPr/>
          <a:lstStyle/>
          <a:p>
            <a:fld id="{94E73BB6-D02A-4AA0-BE11-F28C7B3348F5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3099" y="5037663"/>
            <a:ext cx="5215993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9233" y="5037663"/>
            <a:ext cx="551311" cy="279400"/>
          </a:xfrm>
        </p:spPr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3101" y="3522131"/>
            <a:ext cx="681744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168032" y="-524933"/>
            <a:ext cx="184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93534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4" name="Picture 13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6" name="Picture 15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7" name="Picture 16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739" y="4815415"/>
            <a:ext cx="9612169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41699" y="1041400"/>
            <a:ext cx="10108604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739" y="5382153"/>
            <a:ext cx="9612169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838CA-E6FB-4BE3-871D-B04EE0B3D031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3528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4" name="Picture 13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7" name="Picture 16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8" name="Picture 17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4208" y="982132"/>
            <a:ext cx="9595231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4208" y="4343400"/>
            <a:ext cx="9595231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838CA-E6FB-4BE3-871D-B04EE0B3D031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533" y="4140199"/>
            <a:ext cx="9409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330841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7" name="Picture 16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23" name="Picture 22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4" name="Picture 23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589" y="982132"/>
            <a:ext cx="929882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739" y="4343400"/>
            <a:ext cx="9612169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838CA-E6FB-4BE3-871D-B04EE0B3D031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5249" y="3352800"/>
            <a:ext cx="8841504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62237" y="879961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 smtClean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603028" y="2827870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 smtClean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533" y="4140199"/>
            <a:ext cx="9409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24702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3" name="Picture 12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4" name="Rectangle 13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5" name="Picture 14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6" name="Picture 15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740" y="3308581"/>
            <a:ext cx="9612171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739" y="4777381"/>
            <a:ext cx="961217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838CA-E6FB-4BE3-871D-B04EE0B3D031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88189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7" name="Picture 16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20" name="Picture 19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1" name="Picture 20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589" y="982132"/>
            <a:ext cx="9298820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739" y="4529667"/>
            <a:ext cx="9612171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838CA-E6FB-4BE3-871D-B04EE0B3D031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95740" y="3640667"/>
            <a:ext cx="961217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2400" b="0" cap="none" dirty="0" smtClean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Trebuchet M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62237" y="879961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 smtClean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603028" y="2599261"/>
            <a:ext cx="60975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 smtClean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533" y="3429000"/>
            <a:ext cx="9409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74265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6" name="Picture 15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8" name="Picture 17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9" name="Picture 18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739" y="982132"/>
            <a:ext cx="9612169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738" y="4470400"/>
            <a:ext cx="9612173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838CA-E6FB-4BE3-871D-B04EE0B3D031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95739" y="3632200"/>
            <a:ext cx="961217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US" sz="2800" b="0" cap="none" dirty="0" smtClean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Trebuchet M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533" y="3429000"/>
            <a:ext cx="9409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137482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5" name="Picture 14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8" name="Picture 17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9" name="Picture 18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D9891-DED0-4A79-9A22-6639343ABCC6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533" y="2421466"/>
            <a:ext cx="9409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035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5" name="Picture 14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9" name="Picture 18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0" name="Picture 19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01700" y="982132"/>
            <a:ext cx="1891388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736" y="982132"/>
            <a:ext cx="7434961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7DF8D-FE98-47E6-AEE8-84EB4139FCA8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6199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6410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7" name="Picture 16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20" name="Picture 19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1" name="Picture 20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73D75-15F6-402F-A865-5BE5BB484F8F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533" y="2421466"/>
            <a:ext cx="940974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8159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4" name="Picture 13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8" name="Picture 17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9" name="Picture 18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594" y="1752606"/>
            <a:ext cx="8160813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592" y="3846052"/>
            <a:ext cx="8160815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C4A1C-1C86-4A9D-9BE6-D33AEEC8DAEE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3248" y="3710585"/>
            <a:ext cx="8165506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493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5" name="Picture 14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8" name="Picture 17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9" name="Picture 18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738" y="2556931"/>
            <a:ext cx="4724042" cy="3318936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2280" y="2556932"/>
            <a:ext cx="4717158" cy="3318935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0346-B46D-4DCE-AF7D-15AB6F4FE5EF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396533" y="2421466"/>
            <a:ext cx="9409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470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7" name="Picture 16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20" name="Picture 19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1" name="Picture 20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681" y="2658533"/>
            <a:ext cx="4436099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738" y="3243263"/>
            <a:ext cx="4724042" cy="2632605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4873" y="2667000"/>
            <a:ext cx="444456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2281" y="3243263"/>
            <a:ext cx="4717158" cy="2632605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B89A-B3D0-4487-8750-CFEF22B28CBC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533" y="2421466"/>
            <a:ext cx="9409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9576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3" name="Picture 12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6" name="Picture 15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7" name="Picture 16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D48BF-98D6-4A6D-9C4B-EFB0F40D4044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533" y="2421466"/>
            <a:ext cx="940974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582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1" name="Picture 10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8" name="Picture 17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9" name="Picture 18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AF004-8233-45AA-B100-01B10933014D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419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5" name="Picture 14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2" name="Rectangle 21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23" name="Picture 22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4" name="Picture 23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4148" y="1388534"/>
            <a:ext cx="371942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0079" y="982132"/>
            <a:ext cx="5470891" cy="4893735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4148" y="3031065"/>
            <a:ext cx="3719424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EE928-525A-44B8-B0E2-9B2303E56945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533" y="2912533"/>
            <a:ext cx="351541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2739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-15740" y="0"/>
            <a:ext cx="12233148" cy="6856214"/>
            <a:chOff x="-15736" y="0"/>
            <a:chExt cx="12229962" cy="6856214"/>
          </a:xfrm>
        </p:grpSpPr>
        <p:pic>
          <p:nvPicPr>
            <p:cNvPr id="14" name="Picture 13" descr="HD-PanelContent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19" name="Picture 18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0" name="Picture 19" descr="HDRibbonContent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2807"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736" y="1883832"/>
            <a:ext cx="6243442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736" y="3255432"/>
            <a:ext cx="6243442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BE535-D308-4F93-A224-415ADB5EB889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idx="1"/>
          </p:nvPr>
        </p:nvSpPr>
        <p:spPr>
          <a:xfrm>
            <a:off x="8096940" y="1041400"/>
            <a:ext cx="3064145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064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739" y="982133"/>
            <a:ext cx="9603697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738" y="2556932"/>
            <a:ext cx="9603697" cy="33189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9761" y="5969000"/>
            <a:ext cx="160061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C3838CA-E6FB-4BE3-871D-B04EE0B3D031}" type="datetime2">
              <a:rPr lang="en-US" smtClean="0"/>
              <a:t>Monday, November 21,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738" y="5969000"/>
            <a:ext cx="730780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6599" y="5969000"/>
            <a:ext cx="542838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04C6C18-6E30-46F3-9680-636B043E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84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Canadian </a:t>
            </a:r>
            <a:r>
              <a:rPr lang="en-US" dirty="0" smtClean="0"/>
              <a:t>Railway Exploration Tour Series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Presented by</a:t>
            </a:r>
          </a:p>
          <a:p>
            <a:r>
              <a:rPr lang="en-US" dirty="0" smtClean="0"/>
              <a:t>Quest Specialty Tours</a:t>
            </a:r>
          </a:p>
          <a:p>
            <a:r>
              <a:rPr lang="en-US" dirty="0" smtClean="0"/>
              <a:t>Your Name</a:t>
            </a:r>
          </a:p>
          <a:p>
            <a:r>
              <a:rPr lang="en-US" dirty="0" smtClean="0"/>
              <a:t>Tour Consultant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29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Western Pass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Itinerary: </a:t>
            </a:r>
            <a:r>
              <a:rPr lang="en-US" sz="2400" dirty="0" smtClean="0"/>
              <a:t>Jasper – </a:t>
            </a:r>
            <a:r>
              <a:rPr lang="en-US" sz="2400" dirty="0"/>
              <a:t>Vancouver</a:t>
            </a:r>
          </a:p>
          <a:p>
            <a:r>
              <a:rPr lang="en-US" sz="2400" dirty="0"/>
              <a:t>Route highlights</a:t>
            </a:r>
          </a:p>
          <a:p>
            <a:pPr lvl="1"/>
            <a:r>
              <a:rPr lang="en-US" sz="2000" dirty="0"/>
              <a:t>Splendid views of the raging waters of Anderson Gorge</a:t>
            </a:r>
          </a:p>
          <a:p>
            <a:pPr lvl="1"/>
            <a:r>
              <a:rPr lang="en-US" sz="2000" dirty="0"/>
              <a:t>Tranquil beauty of Mount Robson – highest peak in the Canadian Rockies</a:t>
            </a:r>
          </a:p>
          <a:p>
            <a:pPr lvl="1"/>
            <a:r>
              <a:rPr lang="en-US" sz="2000" dirty="0"/>
              <a:t>Whitewater rafting on the Fraser River to Black Gulch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7066" y="2557463"/>
            <a:ext cx="2487367" cy="3317875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69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Magnificent Canadian Rockies</a:t>
            </a:r>
            <a:endParaRPr lang="en-US" sz="36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419725" y="1377035"/>
            <a:ext cx="5470525" cy="410393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4148" y="3031065"/>
            <a:ext cx="3719424" cy="2844802"/>
          </a:xfrm>
        </p:spPr>
        <p:txBody>
          <a:bodyPr>
            <a:noAutofit/>
          </a:bodyPr>
          <a:lstStyle/>
          <a:p>
            <a:pPr algn="l"/>
            <a:r>
              <a:rPr lang="en-US" sz="2000" dirty="0" smtClean="0"/>
              <a:t>Jasper National Park</a:t>
            </a:r>
          </a:p>
          <a:p>
            <a:pPr lvl="1"/>
            <a:r>
              <a:rPr lang="en-US" sz="1600" dirty="0" err="1" smtClean="0"/>
              <a:t>Maligne</a:t>
            </a:r>
            <a:r>
              <a:rPr lang="en-US" sz="1600" dirty="0" smtClean="0"/>
              <a:t> Valley - tranquil beauty set against rugged mountains</a:t>
            </a:r>
          </a:p>
          <a:p>
            <a:pPr lvl="1"/>
            <a:r>
              <a:rPr lang="en-US" sz="1600" dirty="0" smtClean="0"/>
              <a:t>Experience the Athabasca Glacier</a:t>
            </a:r>
          </a:p>
          <a:p>
            <a:pPr lvl="0" algn="l"/>
            <a:r>
              <a:rPr lang="en-US" sz="2000" dirty="0" smtClean="0"/>
              <a:t>North Saskatchewan River Valley</a:t>
            </a:r>
          </a:p>
          <a:p>
            <a:pPr lvl="1"/>
            <a:r>
              <a:rPr lang="en-US" sz="1600" dirty="0" smtClean="0"/>
              <a:t>Largest urban parkland in North America</a:t>
            </a:r>
          </a:p>
          <a:p>
            <a:pPr lvl="1"/>
            <a:r>
              <a:rPr lang="en-US" sz="1600" dirty="0" smtClean="0"/>
              <a:t>Over 150 km of trails</a:t>
            </a:r>
            <a:endParaRPr lang="en-US" sz="16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81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Coastal Route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Itinerary: Vancouver – Whistler</a:t>
            </a:r>
          </a:p>
          <a:p>
            <a:r>
              <a:rPr lang="en-US" sz="2400" dirty="0"/>
              <a:t>Route highlights</a:t>
            </a:r>
          </a:p>
          <a:p>
            <a:pPr lvl="1"/>
            <a:r>
              <a:rPr lang="en-US" sz="2000" dirty="0"/>
              <a:t>Natural beauty of the Coast Mountain Range</a:t>
            </a:r>
          </a:p>
          <a:p>
            <a:pPr lvl="1"/>
            <a:r>
              <a:rPr lang="en-US" sz="2000" dirty="0"/>
              <a:t>Spectacular views 320 feet high above Garibaldi Falls</a:t>
            </a:r>
          </a:p>
          <a:p>
            <a:pPr lvl="1"/>
            <a:r>
              <a:rPr lang="en-US" sz="2000" dirty="0"/>
              <a:t>Incredible lava flows and granite faces in Whistler </a:t>
            </a:r>
            <a:r>
              <a:rPr lang="en-US" sz="2000" dirty="0" smtClean="0"/>
              <a:t>Flats</a:t>
            </a:r>
            <a:endParaRPr lang="en-US" sz="20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216" y="2689750"/>
            <a:ext cx="4071068" cy="3053301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7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 Survey</a:t>
            </a:r>
            <a:endParaRPr lang="en-US" dirty="0"/>
          </a:p>
        </p:txBody>
      </p:sp>
      <p:graphicFrame>
        <p:nvGraphicFramePr>
          <p:cNvPr id="25" name="Content Placeholder 2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7314366"/>
              </p:ext>
            </p:extLst>
          </p:nvPr>
        </p:nvGraphicFramePr>
        <p:xfrm>
          <a:off x="1295400" y="2557463"/>
          <a:ext cx="9604375" cy="3317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53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spc="600" dirty="0">
                <a:solidFill>
                  <a:srgbClr val="C00000"/>
                </a:solidFill>
                <a:latin typeface="Castellar" panose="020A0402060406010301" pitchFamily="18" charset="0"/>
              </a:rPr>
              <a:t>Canadian Rail</a:t>
            </a:r>
            <a:br>
              <a:rPr lang="en-US" u="sng" spc="600" dirty="0">
                <a:solidFill>
                  <a:srgbClr val="C00000"/>
                </a:solidFill>
                <a:latin typeface="Castellar" panose="020A0402060406010301" pitchFamily="18" charset="0"/>
              </a:rPr>
            </a:br>
            <a:r>
              <a:rPr lang="en-US" u="sng" spc="600" dirty="0">
                <a:solidFill>
                  <a:srgbClr val="C00000"/>
                </a:solidFill>
                <a:latin typeface="Castellar" panose="020A0402060406010301" pitchFamily="18" charset="0"/>
              </a:rPr>
              <a:t>Travel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Nationwide routes</a:t>
            </a:r>
          </a:p>
          <a:p>
            <a:pPr lvl="1"/>
            <a:r>
              <a:rPr lang="en-US" dirty="0"/>
              <a:t>Atlantic coast to Pacific Rockies</a:t>
            </a:r>
          </a:p>
          <a:p>
            <a:r>
              <a:rPr lang="en-US" dirty="0"/>
              <a:t>Dramatic scenery</a:t>
            </a:r>
          </a:p>
          <a:p>
            <a:pPr lvl="1"/>
            <a:r>
              <a:rPr lang="en-US" dirty="0"/>
              <a:t>Spectacular Canadian Rockies</a:t>
            </a:r>
          </a:p>
          <a:p>
            <a:pPr lvl="1"/>
            <a:r>
              <a:rPr lang="en-US" dirty="0"/>
              <a:t>Beautiful Canadian prairies</a:t>
            </a:r>
          </a:p>
          <a:p>
            <a:r>
              <a:rPr lang="en-US" dirty="0"/>
              <a:t>Customized trips</a:t>
            </a:r>
          </a:p>
          <a:p>
            <a:pPr lvl="1"/>
            <a:r>
              <a:rPr lang="en-US" dirty="0"/>
              <a:t>Explore historical figures through migration routes and mining settlements</a:t>
            </a:r>
          </a:p>
          <a:p>
            <a:pPr lvl="1"/>
            <a:r>
              <a:rPr lang="en-US" dirty="0"/>
              <a:t>Discover hot springs, botanical gardens, and historic </a:t>
            </a:r>
            <a:r>
              <a:rPr lang="en-US" dirty="0" smtClean="0"/>
              <a:t>buildings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82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Package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739" y="2556932"/>
            <a:ext cx="2666661" cy="3318936"/>
          </a:xfrm>
        </p:spPr>
        <p:txBody>
          <a:bodyPr>
            <a:normAutofit/>
          </a:bodyPr>
          <a:lstStyle/>
          <a:p>
            <a:r>
              <a:rPr lang="en-US" dirty="0" smtClean="0"/>
              <a:t>Holidays</a:t>
            </a:r>
          </a:p>
          <a:p>
            <a:pPr lvl="1"/>
            <a:r>
              <a:rPr lang="en-US" dirty="0" smtClean="0"/>
              <a:t>5+ nights</a:t>
            </a:r>
          </a:p>
          <a:p>
            <a:r>
              <a:rPr lang="en-US" dirty="0" smtClean="0"/>
              <a:t>Getaways</a:t>
            </a:r>
          </a:p>
          <a:p>
            <a:pPr lvl="1"/>
            <a:r>
              <a:rPr lang="en-US" dirty="0" smtClean="0"/>
              <a:t>3-5 nights</a:t>
            </a:r>
          </a:p>
          <a:p>
            <a:r>
              <a:rPr lang="en-US" dirty="0" smtClean="0"/>
              <a:t>Excursions</a:t>
            </a:r>
          </a:p>
          <a:p>
            <a:pPr lvl="1"/>
            <a:r>
              <a:rPr lang="en-US" dirty="0" smtClean="0"/>
              <a:t>1-2 nights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3</a:t>
            </a:fld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4109927" y="3886200"/>
            <a:ext cx="6100873" cy="1521541"/>
            <a:chOff x="4109927" y="3886200"/>
            <a:chExt cx="6100873" cy="1521541"/>
          </a:xfrm>
        </p:grpSpPr>
        <p:sp>
          <p:nvSpPr>
            <p:cNvPr id="9" name="Freeform 8"/>
            <p:cNvSpPr/>
            <p:nvPr/>
          </p:nvSpPr>
          <p:spPr>
            <a:xfrm>
              <a:off x="4109927" y="3886200"/>
              <a:ext cx="1438054" cy="1508841"/>
            </a:xfrm>
            <a:custGeom>
              <a:avLst/>
              <a:gdLst>
                <a:gd name="connsiteX0" fmla="*/ 1549335 w 1549335"/>
                <a:gd name="connsiteY0" fmla="*/ 1046253 h 1625600"/>
                <a:gd name="connsiteX1" fmla="*/ 1523593 w 1549335"/>
                <a:gd name="connsiteY1" fmla="*/ 1129179 h 1625600"/>
                <a:gd name="connsiteX2" fmla="*/ 774667 w 1549335"/>
                <a:gd name="connsiteY2" fmla="*/ 1625600 h 1625600"/>
                <a:gd name="connsiteX3" fmla="*/ 25741 w 1549335"/>
                <a:gd name="connsiteY3" fmla="*/ 1129179 h 1625600"/>
                <a:gd name="connsiteX4" fmla="*/ 0 w 1549335"/>
                <a:gd name="connsiteY4" fmla="*/ 1046253 h 1625600"/>
                <a:gd name="connsiteX5" fmla="*/ 774667 w 1549335"/>
                <a:gd name="connsiteY5" fmla="*/ 1263650 h 1625600"/>
                <a:gd name="connsiteX6" fmla="*/ 774667 w 1549335"/>
                <a:gd name="connsiteY6" fmla="*/ 0 h 1625600"/>
                <a:gd name="connsiteX7" fmla="*/ 1523593 w 1549335"/>
                <a:gd name="connsiteY7" fmla="*/ 496422 h 1625600"/>
                <a:gd name="connsiteX8" fmla="*/ 1549335 w 1549335"/>
                <a:gd name="connsiteY8" fmla="*/ 579347 h 1625600"/>
                <a:gd name="connsiteX9" fmla="*/ 774667 w 1549335"/>
                <a:gd name="connsiteY9" fmla="*/ 361950 h 1625600"/>
                <a:gd name="connsiteX10" fmla="*/ 0 w 1549335"/>
                <a:gd name="connsiteY10" fmla="*/ 579347 h 1625600"/>
                <a:gd name="connsiteX11" fmla="*/ 25741 w 1549335"/>
                <a:gd name="connsiteY11" fmla="*/ 496422 h 1625600"/>
                <a:gd name="connsiteX12" fmla="*/ 774667 w 1549335"/>
                <a:gd name="connsiteY12" fmla="*/ 0 h 162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9335" h="1625600">
                  <a:moveTo>
                    <a:pt x="1549335" y="1046253"/>
                  </a:moveTo>
                  <a:lnTo>
                    <a:pt x="1523593" y="1129179"/>
                  </a:lnTo>
                  <a:cubicBezTo>
                    <a:pt x="1400204" y="1420905"/>
                    <a:pt x="1111340" y="1625600"/>
                    <a:pt x="774667" y="1625600"/>
                  </a:cubicBezTo>
                  <a:cubicBezTo>
                    <a:pt x="437995" y="1625600"/>
                    <a:pt x="149131" y="1420905"/>
                    <a:pt x="25741" y="1129179"/>
                  </a:cubicBezTo>
                  <a:lnTo>
                    <a:pt x="0" y="1046253"/>
                  </a:lnTo>
                  <a:lnTo>
                    <a:pt x="774667" y="1263650"/>
                  </a:lnTo>
                  <a:close/>
                  <a:moveTo>
                    <a:pt x="774667" y="0"/>
                  </a:moveTo>
                  <a:cubicBezTo>
                    <a:pt x="1111340" y="0"/>
                    <a:pt x="1400204" y="204696"/>
                    <a:pt x="1523593" y="496422"/>
                  </a:cubicBezTo>
                  <a:lnTo>
                    <a:pt x="1549335" y="579347"/>
                  </a:lnTo>
                  <a:lnTo>
                    <a:pt x="774667" y="361950"/>
                  </a:lnTo>
                  <a:lnTo>
                    <a:pt x="0" y="579347"/>
                  </a:lnTo>
                  <a:lnTo>
                    <a:pt x="25741" y="496422"/>
                  </a:lnTo>
                  <a:cubicBezTo>
                    <a:pt x="149131" y="204696"/>
                    <a:pt x="437995" y="0"/>
                    <a:pt x="774667" y="0"/>
                  </a:cubicBezTo>
                  <a:close/>
                </a:path>
              </a:pathLst>
            </a:custGeom>
            <a:ln w="381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Holidays</a:t>
              </a:r>
              <a:endParaRPr lang="en-US" dirty="0"/>
            </a:p>
          </p:txBody>
        </p:sp>
        <p:sp>
          <p:nvSpPr>
            <p:cNvPr id="13" name="Freeform 12"/>
            <p:cNvSpPr/>
            <p:nvPr/>
          </p:nvSpPr>
          <p:spPr>
            <a:xfrm>
              <a:off x="6441337" y="3898900"/>
              <a:ext cx="1438054" cy="1508841"/>
            </a:xfrm>
            <a:custGeom>
              <a:avLst/>
              <a:gdLst>
                <a:gd name="connsiteX0" fmla="*/ 1549335 w 1549335"/>
                <a:gd name="connsiteY0" fmla="*/ 1046253 h 1625600"/>
                <a:gd name="connsiteX1" fmla="*/ 1523593 w 1549335"/>
                <a:gd name="connsiteY1" fmla="*/ 1129179 h 1625600"/>
                <a:gd name="connsiteX2" fmla="*/ 774667 w 1549335"/>
                <a:gd name="connsiteY2" fmla="*/ 1625600 h 1625600"/>
                <a:gd name="connsiteX3" fmla="*/ 25741 w 1549335"/>
                <a:gd name="connsiteY3" fmla="*/ 1129179 h 1625600"/>
                <a:gd name="connsiteX4" fmla="*/ 0 w 1549335"/>
                <a:gd name="connsiteY4" fmla="*/ 1046253 h 1625600"/>
                <a:gd name="connsiteX5" fmla="*/ 774667 w 1549335"/>
                <a:gd name="connsiteY5" fmla="*/ 1263650 h 1625600"/>
                <a:gd name="connsiteX6" fmla="*/ 774667 w 1549335"/>
                <a:gd name="connsiteY6" fmla="*/ 0 h 1625600"/>
                <a:gd name="connsiteX7" fmla="*/ 1523593 w 1549335"/>
                <a:gd name="connsiteY7" fmla="*/ 496422 h 1625600"/>
                <a:gd name="connsiteX8" fmla="*/ 1549335 w 1549335"/>
                <a:gd name="connsiteY8" fmla="*/ 579347 h 1625600"/>
                <a:gd name="connsiteX9" fmla="*/ 774667 w 1549335"/>
                <a:gd name="connsiteY9" fmla="*/ 361950 h 1625600"/>
                <a:gd name="connsiteX10" fmla="*/ 0 w 1549335"/>
                <a:gd name="connsiteY10" fmla="*/ 579347 h 1625600"/>
                <a:gd name="connsiteX11" fmla="*/ 25741 w 1549335"/>
                <a:gd name="connsiteY11" fmla="*/ 496422 h 1625600"/>
                <a:gd name="connsiteX12" fmla="*/ 774667 w 1549335"/>
                <a:gd name="connsiteY12" fmla="*/ 0 h 162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9335" h="1625600">
                  <a:moveTo>
                    <a:pt x="1549335" y="1046253"/>
                  </a:moveTo>
                  <a:lnTo>
                    <a:pt x="1523593" y="1129179"/>
                  </a:lnTo>
                  <a:cubicBezTo>
                    <a:pt x="1400204" y="1420905"/>
                    <a:pt x="1111340" y="1625600"/>
                    <a:pt x="774667" y="1625600"/>
                  </a:cubicBezTo>
                  <a:cubicBezTo>
                    <a:pt x="437995" y="1625600"/>
                    <a:pt x="149131" y="1420905"/>
                    <a:pt x="25741" y="1129179"/>
                  </a:cubicBezTo>
                  <a:lnTo>
                    <a:pt x="0" y="1046253"/>
                  </a:lnTo>
                  <a:lnTo>
                    <a:pt x="774667" y="1263650"/>
                  </a:lnTo>
                  <a:close/>
                  <a:moveTo>
                    <a:pt x="774667" y="0"/>
                  </a:moveTo>
                  <a:cubicBezTo>
                    <a:pt x="1111340" y="0"/>
                    <a:pt x="1400204" y="204696"/>
                    <a:pt x="1523593" y="496422"/>
                  </a:cubicBezTo>
                  <a:lnTo>
                    <a:pt x="1549335" y="579347"/>
                  </a:lnTo>
                  <a:lnTo>
                    <a:pt x="774667" y="361950"/>
                  </a:lnTo>
                  <a:lnTo>
                    <a:pt x="0" y="579347"/>
                  </a:lnTo>
                  <a:lnTo>
                    <a:pt x="25741" y="496422"/>
                  </a:lnTo>
                  <a:cubicBezTo>
                    <a:pt x="149131" y="204696"/>
                    <a:pt x="437995" y="0"/>
                    <a:pt x="774667" y="0"/>
                  </a:cubicBezTo>
                  <a:close/>
                </a:path>
              </a:pathLst>
            </a:custGeom>
            <a:ln w="381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Getaways</a:t>
              </a:r>
              <a:endParaRPr lang="en-US" dirty="0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8772746" y="3898900"/>
              <a:ext cx="1438054" cy="1508841"/>
            </a:xfrm>
            <a:custGeom>
              <a:avLst/>
              <a:gdLst>
                <a:gd name="connsiteX0" fmla="*/ 1549335 w 1549335"/>
                <a:gd name="connsiteY0" fmla="*/ 1046253 h 1625600"/>
                <a:gd name="connsiteX1" fmla="*/ 1523593 w 1549335"/>
                <a:gd name="connsiteY1" fmla="*/ 1129179 h 1625600"/>
                <a:gd name="connsiteX2" fmla="*/ 774667 w 1549335"/>
                <a:gd name="connsiteY2" fmla="*/ 1625600 h 1625600"/>
                <a:gd name="connsiteX3" fmla="*/ 25741 w 1549335"/>
                <a:gd name="connsiteY3" fmla="*/ 1129179 h 1625600"/>
                <a:gd name="connsiteX4" fmla="*/ 0 w 1549335"/>
                <a:gd name="connsiteY4" fmla="*/ 1046253 h 1625600"/>
                <a:gd name="connsiteX5" fmla="*/ 774667 w 1549335"/>
                <a:gd name="connsiteY5" fmla="*/ 1263650 h 1625600"/>
                <a:gd name="connsiteX6" fmla="*/ 774667 w 1549335"/>
                <a:gd name="connsiteY6" fmla="*/ 0 h 1625600"/>
                <a:gd name="connsiteX7" fmla="*/ 1523593 w 1549335"/>
                <a:gd name="connsiteY7" fmla="*/ 496422 h 1625600"/>
                <a:gd name="connsiteX8" fmla="*/ 1549335 w 1549335"/>
                <a:gd name="connsiteY8" fmla="*/ 579347 h 1625600"/>
                <a:gd name="connsiteX9" fmla="*/ 774667 w 1549335"/>
                <a:gd name="connsiteY9" fmla="*/ 361950 h 1625600"/>
                <a:gd name="connsiteX10" fmla="*/ 0 w 1549335"/>
                <a:gd name="connsiteY10" fmla="*/ 579347 h 1625600"/>
                <a:gd name="connsiteX11" fmla="*/ 25741 w 1549335"/>
                <a:gd name="connsiteY11" fmla="*/ 496422 h 1625600"/>
                <a:gd name="connsiteX12" fmla="*/ 774667 w 1549335"/>
                <a:gd name="connsiteY12" fmla="*/ 0 h 162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49335" h="1625600">
                  <a:moveTo>
                    <a:pt x="1549335" y="1046253"/>
                  </a:moveTo>
                  <a:lnTo>
                    <a:pt x="1523593" y="1129179"/>
                  </a:lnTo>
                  <a:cubicBezTo>
                    <a:pt x="1400204" y="1420905"/>
                    <a:pt x="1111340" y="1625600"/>
                    <a:pt x="774667" y="1625600"/>
                  </a:cubicBezTo>
                  <a:cubicBezTo>
                    <a:pt x="437995" y="1625600"/>
                    <a:pt x="149131" y="1420905"/>
                    <a:pt x="25741" y="1129179"/>
                  </a:cubicBezTo>
                  <a:lnTo>
                    <a:pt x="0" y="1046253"/>
                  </a:lnTo>
                  <a:lnTo>
                    <a:pt x="774667" y="1263650"/>
                  </a:lnTo>
                  <a:close/>
                  <a:moveTo>
                    <a:pt x="774667" y="0"/>
                  </a:moveTo>
                  <a:cubicBezTo>
                    <a:pt x="1111340" y="0"/>
                    <a:pt x="1400204" y="204696"/>
                    <a:pt x="1523593" y="496422"/>
                  </a:cubicBezTo>
                  <a:lnTo>
                    <a:pt x="1549335" y="579347"/>
                  </a:lnTo>
                  <a:lnTo>
                    <a:pt x="774667" y="361950"/>
                  </a:lnTo>
                  <a:lnTo>
                    <a:pt x="0" y="579347"/>
                  </a:lnTo>
                  <a:lnTo>
                    <a:pt x="25741" y="496422"/>
                  </a:lnTo>
                  <a:cubicBezTo>
                    <a:pt x="149131" y="204696"/>
                    <a:pt x="437995" y="0"/>
                    <a:pt x="774667" y="0"/>
                  </a:cubicBezTo>
                  <a:close/>
                </a:path>
              </a:pathLst>
            </a:custGeom>
            <a:ln w="38100"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Excursions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4759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Accommodations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0245066"/>
              </p:ext>
            </p:extLst>
          </p:nvPr>
        </p:nvGraphicFramePr>
        <p:xfrm>
          <a:off x="1295738" y="3167063"/>
          <a:ext cx="9604376" cy="148336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2401094"/>
                <a:gridCol w="2401094"/>
                <a:gridCol w="2401094"/>
                <a:gridCol w="240109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Classic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Deluxe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Luxury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Busness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Open glass coach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Semi-private suite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Private suite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Chartered coaches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Self-guided</a:t>
                      </a:r>
                      <a:r>
                        <a:rPr lang="en-US" baseline="0" dirty="0" smtClean="0"/>
                        <a:t> tours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Guided tours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Guided</a:t>
                      </a:r>
                      <a:r>
                        <a:rPr lang="en-US" baseline="0" dirty="0" smtClean="0"/>
                        <a:t> tours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Meetings and events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Dining coach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Dining coach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Meal plan included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Catered meals</a:t>
                      </a:r>
                      <a:endParaRPr lang="en-US" dirty="0"/>
                    </a:p>
                  </a:txBody>
                  <a:tcPr anchor="b">
                    <a:cell3D prstMaterial="dkEdge">
                      <a:bevel prst="convex"/>
                      <a:lightRig rig="flood" dir="t"/>
                    </a:cell3D>
                  </a:tcPr>
                </a:tc>
              </a:tr>
            </a:tbl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041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Cultural Centers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Itinerary: Toronto – Winnipeg</a:t>
            </a:r>
          </a:p>
          <a:p>
            <a:r>
              <a:rPr lang="en-US" dirty="0" smtClean="0"/>
              <a:t>Route highlights</a:t>
            </a:r>
          </a:p>
          <a:p>
            <a:pPr lvl="1"/>
            <a:r>
              <a:rPr lang="en-US" dirty="0" smtClean="0"/>
              <a:t>Toronto Botanical Garden</a:t>
            </a:r>
          </a:p>
          <a:p>
            <a:pPr lvl="1"/>
            <a:r>
              <a:rPr lang="en-US" dirty="0" smtClean="0"/>
              <a:t>Canadian Air &amp; Space Museum</a:t>
            </a:r>
          </a:p>
          <a:p>
            <a:pPr lvl="1"/>
            <a:r>
              <a:rPr lang="en-US" dirty="0" smtClean="0"/>
              <a:t>The Forks National Historic site of Canada</a:t>
            </a:r>
          </a:p>
          <a:p>
            <a:pPr lvl="1"/>
            <a:r>
              <a:rPr lang="en-US" dirty="0" smtClean="0"/>
              <a:t>Lower Fort Garry</a:t>
            </a:r>
          </a:p>
          <a:p>
            <a:pPr lvl="1"/>
            <a:r>
              <a:rPr lang="en-US" dirty="0" smtClean="0"/>
              <a:t>Winnipeg Railway Museum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232754" y="3204170"/>
            <a:ext cx="3779946" cy="144655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Inflate">
              <a:avLst/>
            </a:prstTxWarp>
            <a:spAutoFit/>
          </a:bodyPr>
          <a:lstStyle/>
          <a:p>
            <a:pPr algn="ctr"/>
            <a:r>
              <a:rPr 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Best Value</a:t>
            </a:r>
          </a:p>
          <a:p>
            <a:pPr algn="ctr"/>
            <a:r>
              <a:rPr lang="en-US" sz="4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of the Summer</a:t>
            </a:r>
            <a:endParaRPr lang="en-US" sz="4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77401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Special Atlantic Package Themes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6200260"/>
              </p:ext>
            </p:extLst>
          </p:nvPr>
        </p:nvGraphicFramePr>
        <p:xfrm>
          <a:off x="5588339" y="2819400"/>
          <a:ext cx="3758861" cy="2832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6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337138" y="3912285"/>
            <a:ext cx="3505200" cy="6463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 smtClean="0"/>
              <a:t>Each </a:t>
            </a:r>
            <a:r>
              <a:rPr lang="en-US" i="1" dirty="0"/>
              <a:t>all inclusive </a:t>
            </a:r>
            <a:r>
              <a:rPr lang="en-US" i="1" dirty="0" smtClean="0"/>
              <a:t>package can be tailored for a </a:t>
            </a:r>
            <a:r>
              <a:rPr lang="en-US" i="1" smtClean="0"/>
              <a:t>quick getaway or </a:t>
            </a:r>
            <a:r>
              <a:rPr lang="en-US" i="1" dirty="0" smtClean="0"/>
              <a:t>an extended holiday.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10946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Trans Canadian Luxury Tour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10 nights/12 days</a:t>
            </a:r>
          </a:p>
          <a:p>
            <a:r>
              <a:rPr lang="en-US" sz="2000" dirty="0" smtClean="0"/>
              <a:t>Departure cities</a:t>
            </a:r>
          </a:p>
          <a:p>
            <a:pPr lvl="1"/>
            <a:r>
              <a:rPr lang="en-US" sz="1800" dirty="0" smtClean="0"/>
              <a:t>Toronto, ON</a:t>
            </a:r>
          </a:p>
          <a:p>
            <a:pPr lvl="1"/>
            <a:r>
              <a:rPr lang="en-US" sz="1800" dirty="0" smtClean="0"/>
              <a:t>Ottawa, ON</a:t>
            </a:r>
          </a:p>
          <a:p>
            <a:r>
              <a:rPr lang="en-US" sz="2000" dirty="0" smtClean="0"/>
              <a:t>Destination city – Vancouver, BC</a:t>
            </a:r>
          </a:p>
          <a:p>
            <a:r>
              <a:rPr lang="en-US" sz="2000" dirty="0" smtClean="0"/>
              <a:t>Prices</a:t>
            </a:r>
          </a:p>
          <a:p>
            <a:pPr lvl="1"/>
            <a:r>
              <a:rPr lang="en-US" sz="1800" dirty="0" smtClean="0"/>
              <a:t>$3560 – Toronto, ON</a:t>
            </a:r>
          </a:p>
          <a:p>
            <a:pPr lvl="1"/>
            <a:r>
              <a:rPr lang="en-US" sz="1800" dirty="0" smtClean="0"/>
              <a:t>$3250 – Ottawa, ON</a:t>
            </a:r>
            <a:endParaRPr lang="en-US" sz="18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099" y="2649451"/>
            <a:ext cx="4181302" cy="3133898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27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Manitoba Tour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3 nights/4 days</a:t>
            </a:r>
          </a:p>
          <a:p>
            <a:r>
              <a:rPr lang="en-US" sz="2000" dirty="0" smtClean="0"/>
              <a:t>Departure city – Winnipeg, MN</a:t>
            </a:r>
          </a:p>
          <a:p>
            <a:r>
              <a:rPr lang="en-US" sz="2000" dirty="0" smtClean="0"/>
              <a:t>Destination city – Churchill, MN</a:t>
            </a:r>
          </a:p>
          <a:p>
            <a:r>
              <a:rPr lang="en-US" sz="2000" dirty="0" smtClean="0"/>
              <a:t>Prices</a:t>
            </a:r>
          </a:p>
          <a:p>
            <a:pPr lvl="1"/>
            <a:r>
              <a:rPr lang="en-US" sz="1800" dirty="0" smtClean="0"/>
              <a:t>$380</a:t>
            </a:r>
          </a:p>
          <a:p>
            <a:r>
              <a:rPr lang="en-US" sz="2000" dirty="0" smtClean="0"/>
              <a:t>Stops include The Pas and </a:t>
            </a:r>
            <a:r>
              <a:rPr lang="en-US" sz="2000" dirty="0" err="1" smtClean="0"/>
              <a:t>Pukatawagan</a:t>
            </a:r>
            <a:endParaRPr lang="en-US" sz="2000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682" y="2705100"/>
            <a:ext cx="4226984" cy="3170238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52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Explorer’s Trail West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Itinerary: Saskatoon – Edmonton</a:t>
            </a:r>
          </a:p>
          <a:p>
            <a:r>
              <a:rPr lang="en-US" sz="2400" dirty="0"/>
              <a:t>Route highlights</a:t>
            </a:r>
          </a:p>
          <a:p>
            <a:pPr lvl="1"/>
            <a:r>
              <a:rPr lang="en-US" sz="2000" dirty="0"/>
              <a:t>Western Development Museum</a:t>
            </a:r>
          </a:p>
          <a:p>
            <a:pPr lvl="1"/>
            <a:r>
              <a:rPr lang="en-US" sz="2000" dirty="0" err="1"/>
              <a:t>Wanuskewin</a:t>
            </a:r>
            <a:r>
              <a:rPr lang="en-US" sz="2000" dirty="0"/>
              <a:t> Heritage Park</a:t>
            </a:r>
          </a:p>
          <a:p>
            <a:pPr lvl="1"/>
            <a:r>
              <a:rPr lang="en-US" sz="2000" dirty="0"/>
              <a:t>River Valley</a:t>
            </a:r>
          </a:p>
          <a:p>
            <a:pPr lvl="1"/>
            <a:r>
              <a:rPr lang="en-US" sz="2000" dirty="0"/>
              <a:t>Devonian Botanic Garden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216" y="2689750"/>
            <a:ext cx="4071068" cy="3053301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C6C18-6E30-46F3-9680-636B043EF02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65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 HD--Bamboo---prFraming 6h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 HD--Bamboo---prFraming 6h">
      <a:majorFont>
        <a:latin typeface="Garamond" panose="02020404030301010803"/>
        <a:ea typeface=""/>
        <a:cs typeface=""/>
      </a:majorFont>
      <a:minorFont>
        <a:latin typeface="Garamond" panose="02020404030301010803"/>
        <a:ea typeface=""/>
        <a:cs typeface=""/>
      </a:minorFont>
    </a:fontScheme>
    <a:fmtScheme name="Organic HD--Bamboo---prFraming 6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1580044</TotalTime>
  <Words>380</Words>
  <Application>Microsoft Office PowerPoint</Application>
  <PresentationFormat>Widescreen</PresentationFormat>
  <Paragraphs>120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Castellar</vt:lpstr>
      <vt:lpstr>Garamond</vt:lpstr>
      <vt:lpstr>Trebuchet MS</vt:lpstr>
      <vt:lpstr>Organic</vt:lpstr>
      <vt:lpstr>Canadian Railway Exploration Tour Series</vt:lpstr>
      <vt:lpstr>Canadian Rail Travel Overview</vt:lpstr>
      <vt:lpstr>Package Classes</vt:lpstr>
      <vt:lpstr>Accommodations</vt:lpstr>
      <vt:lpstr>Cultural Centers</vt:lpstr>
      <vt:lpstr>Special Atlantic Package Themes</vt:lpstr>
      <vt:lpstr>Trans Canadian Luxury Tour</vt:lpstr>
      <vt:lpstr>Manitoba Tour</vt:lpstr>
      <vt:lpstr>Explorer’s Trail West</vt:lpstr>
      <vt:lpstr>Western Pass</vt:lpstr>
      <vt:lpstr>Magnificent Canadian Rockies</vt:lpstr>
      <vt:lpstr>Coastal Route</vt:lpstr>
      <vt:lpstr>Customer Survey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Canadian Railway Exploration Tour Series</dc:title>
  <dc:creator>Your Name</dc:creator>
  <cp:keywords>Canadian, Train, Tour</cp:keywords>
  <cp:lastModifiedBy>Your Name</cp:lastModifiedBy>
  <cp:revision>111</cp:revision>
  <dcterms:created xsi:type="dcterms:W3CDTF">2012-08-15T16:12:15Z</dcterms:created>
  <dcterms:modified xsi:type="dcterms:W3CDTF">2016-11-21T20:33:09Z</dcterms:modified>
</cp:coreProperties>
</file>

<file path=docProps/thumbnail.jpeg>
</file>